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794" r:id="rId5"/>
    <p:sldId id="807" r:id="rId6"/>
    <p:sldId id="808" r:id="rId7"/>
    <p:sldId id="809" r:id="rId8"/>
    <p:sldId id="806" r:id="rId9"/>
    <p:sldId id="803" r:id="rId10"/>
    <p:sldId id="804" r:id="rId11"/>
    <p:sldId id="805" r:id="rId12"/>
    <p:sldId id="802" r:id="rId13"/>
    <p:sldId id="798" r:id="rId14"/>
    <p:sldId id="800" r:id="rId15"/>
    <p:sldId id="799" r:id="rId16"/>
    <p:sldId id="801" r:id="rId17"/>
    <p:sldId id="795" r:id="rId18"/>
    <p:sldId id="796" r:id="rId19"/>
    <p:sldId id="797" r:id="rId20"/>
    <p:sldId id="303" r:id="rId21"/>
    <p:sldId id="787" r:id="rId22"/>
    <p:sldId id="788" r:id="rId23"/>
    <p:sldId id="786" r:id="rId24"/>
    <p:sldId id="793" r:id="rId25"/>
    <p:sldId id="789" r:id="rId26"/>
    <p:sldId id="790" r:id="rId27"/>
    <p:sldId id="791" r:id="rId2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D45D38-80F4-4CCF-93A0-9CD032F18D44}" v="2" dt="2023-04-24T09:46:31.27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4" autoAdjust="0"/>
    <p:restoredTop sz="94627" autoAdjust="0"/>
  </p:normalViewPr>
  <p:slideViewPr>
    <p:cSldViewPr snapToGrid="0">
      <p:cViewPr varScale="1">
        <p:scale>
          <a:sx n="82" d="100"/>
          <a:sy n="82" d="100"/>
        </p:scale>
        <p:origin x="1678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9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9840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988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2814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1488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15321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463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7527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42871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098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60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7223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697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840255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5168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56E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hu-HU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hu-HU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</a:t>
            </a:r>
            <a:r>
              <a:rPr lang="hu-HU" sz="1400" b="1" dirty="0">
                <a:effectLst/>
              </a:rPr>
              <a:t>3</a:t>
            </a:r>
            <a:r>
              <a:rPr lang="de-DE" sz="1400" b="1" dirty="0">
                <a:effectLst/>
              </a:rPr>
              <a:t>0</a:t>
            </a:r>
            <a:r>
              <a:rPr lang="hu-HU" sz="1400" b="1" dirty="0">
                <a:effectLst/>
              </a:rPr>
              <a:t>5422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hu-HU" altLang="de-DE" sz="1200" dirty="0">
                <a:solidFill>
                  <a:schemeClr val="bg1"/>
                </a:solidFill>
              </a:rPr>
              <a:t>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April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>
                <a:solidFill>
                  <a:schemeClr val="bg1"/>
                </a:solidFill>
              </a:rPr>
              <a:t>17-21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hu-HU" altLang="de-DE" sz="1200" baseline="0" dirty="0">
                <a:solidFill>
                  <a:schemeClr val="bg1"/>
                </a:solidFill>
              </a:rPr>
              <a:t>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2.xls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hu-HU" altLang="de-DE" sz="3600" b="1" dirty="0"/>
              <a:t>DetNet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6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43061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Conclusions are documented, open items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closed</a:t>
            </a:r>
            <a:r>
              <a:rPr lang="hu-HU" altLang="de-DE" sz="2000" dirty="0"/>
              <a:t> in S2-2301627</a:t>
            </a:r>
            <a:r>
              <a:rPr lang="en-US" altLang="de-DE" sz="2000" dirty="0"/>
              <a:t>.</a:t>
            </a:r>
            <a:endParaRPr lang="hu-HU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FS_</a:t>
            </a:r>
            <a:r>
              <a:rPr lang="hu-HU" altLang="de-DE" sz="2000" dirty="0" err="1"/>
              <a:t>DetNet</a:t>
            </a:r>
            <a:r>
              <a:rPr lang="hu-HU" altLang="de-DE" sz="2000" dirty="0"/>
              <a:t> </a:t>
            </a:r>
            <a:r>
              <a:rPr lang="de-DE" altLang="de-DE" sz="2000" dirty="0"/>
              <a:t> TR 23.700-</a:t>
            </a:r>
            <a:r>
              <a:rPr lang="hu-HU" altLang="de-DE" sz="2000" dirty="0"/>
              <a:t>46</a:t>
            </a:r>
            <a:r>
              <a:rPr lang="de-DE" altLang="de-DE" sz="2000" dirty="0"/>
              <a:t> v</a:t>
            </a:r>
            <a:r>
              <a:rPr lang="hu-HU" altLang="de-DE" sz="2000" dirty="0"/>
              <a:t>1</a:t>
            </a:r>
            <a:r>
              <a:rPr lang="de-DE" altLang="de-DE" sz="2000" dirty="0"/>
              <a:t>.</a:t>
            </a:r>
            <a:r>
              <a:rPr lang="hu-HU" altLang="de-DE" sz="2000" dirty="0"/>
              <a:t>2</a:t>
            </a:r>
            <a:r>
              <a:rPr lang="de-DE" altLang="de-DE" sz="2000" dirty="0"/>
              <a:t>.0 </a:t>
            </a:r>
            <a:r>
              <a:rPr lang="de-DE" altLang="de-DE" sz="2000" dirty="0" err="1"/>
              <a:t>is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available</a:t>
            </a:r>
            <a:r>
              <a:rPr lang="hu-HU" altLang="de-DE" sz="2000" dirty="0"/>
              <a:t>, considered 100% </a:t>
            </a:r>
            <a:r>
              <a:rPr lang="en-CA" altLang="de-DE" sz="2000" dirty="0"/>
              <a:t>complete, </a:t>
            </a:r>
            <a:r>
              <a:rPr lang="hu-HU" altLang="de-DE" sz="2000" dirty="0"/>
              <a:t>ready to be sent to SA for approval.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Total TUs requested for Study </a:t>
            </a:r>
            <a:r>
              <a:rPr lang="hu-HU" altLang="de-DE" sz="2000" dirty="0"/>
              <a:t>and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en-US" altLang="de-DE" sz="2000" dirty="0"/>
              <a:t>Phase in </a:t>
            </a:r>
            <a:r>
              <a:rPr lang="en-CA" altLang="de-DE" sz="2000" dirty="0"/>
              <a:t>R</a:t>
            </a:r>
            <a:r>
              <a:rPr lang="hu-HU" altLang="de-DE" sz="2000" dirty="0"/>
              <a:t>el-18</a:t>
            </a:r>
            <a:r>
              <a:rPr lang="en-US" altLang="de-DE" sz="2000" dirty="0"/>
              <a:t> is 2. 1.5 TUs are used and </a:t>
            </a:r>
            <a:r>
              <a:rPr lang="en-CA" altLang="de-DE" sz="2000" dirty="0"/>
              <a:t>0.5</a:t>
            </a:r>
            <a:r>
              <a:rPr lang="en-US" altLang="de-DE" sz="2000" dirty="0"/>
              <a:t> TU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TR skeleton, scope, architecture assumptions, key issues, solutions has been</a:t>
            </a:r>
            <a:r>
              <a:rPr lang="hu-HU" altLang="de-DE" sz="2000" dirty="0"/>
              <a:t> documented</a:t>
            </a:r>
            <a:r>
              <a:rPr lang="en-US" altLang="de-DE" sz="20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461721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71886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hu-HU" altLang="de-DE" sz="2800" b="1" dirty="0"/>
              <a:t>DetNet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Baseline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CRs</a:t>
            </a:r>
            <a:r>
              <a:rPr lang="hu-HU" altLang="de-DE" sz="2000" dirty="0"/>
              <a:t> to </a:t>
            </a:r>
            <a:r>
              <a:rPr lang="hu-HU" altLang="de-DE" sz="2000" dirty="0" err="1"/>
              <a:t>include</a:t>
            </a:r>
            <a:r>
              <a:rPr lang="hu-HU" altLang="de-DE" sz="2000" dirty="0"/>
              <a:t> DetNet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specifications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approved</a:t>
            </a:r>
            <a:r>
              <a:rPr lang="hu-HU" altLang="de-DE" sz="2000" dirty="0"/>
              <a:t> in S2-2301628, S2-2301629, S2-2301630.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/>
              <a:t>Open questions </a:t>
            </a:r>
            <a:r>
              <a:rPr lang="en-CA" altLang="de-DE" sz="2000" dirty="0"/>
              <a:t>to be addressed</a:t>
            </a:r>
            <a:r>
              <a:rPr lang="hu-HU" altLang="de-DE" sz="2000" dirty="0"/>
              <a:t> regarding the handling of the parameters. </a:t>
            </a:r>
            <a:endParaRPr lang="en-US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2854722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30217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90213" y="94905"/>
            <a:ext cx="7439057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DetNet and 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84800" y="978227"/>
            <a:ext cx="8959200" cy="52854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An LS was sent to IETF</a:t>
            </a:r>
            <a:r>
              <a:rPr lang="hu-HU" sz="1600" dirty="0"/>
              <a:t>. </a:t>
            </a:r>
            <a:r>
              <a:rPr lang="en-US" sz="1600" dirty="0"/>
              <a:t>The </a:t>
            </a:r>
            <a:r>
              <a:rPr lang="hu-HU" sz="1600" dirty="0"/>
              <a:t>LS </a:t>
            </a:r>
            <a:r>
              <a:rPr lang="en-US" sz="1600" dirty="0"/>
              <a:t>response </a:t>
            </a:r>
            <a:r>
              <a:rPr lang="hu-HU" sz="1600" dirty="0"/>
              <a:t>and </a:t>
            </a:r>
            <a:r>
              <a:rPr lang="hu-HU" sz="1600" dirty="0" err="1"/>
              <a:t>possible</a:t>
            </a:r>
            <a:r>
              <a:rPr lang="hu-HU" sz="1600" dirty="0"/>
              <a:t> </a:t>
            </a:r>
            <a:r>
              <a:rPr lang="hu-HU" sz="1600" dirty="0" err="1"/>
              <a:t>actions</a:t>
            </a:r>
            <a:r>
              <a:rPr lang="hu-HU" sz="1600" dirty="0"/>
              <a:t> </a:t>
            </a:r>
            <a:r>
              <a:rPr lang="en-US" sz="1600" dirty="0"/>
              <a:t>can be considered in the normative work</a:t>
            </a:r>
            <a:r>
              <a:rPr lang="hu-HU" sz="1600" dirty="0"/>
              <a:t>, </a:t>
            </a:r>
            <a:r>
              <a:rPr lang="hu-HU" sz="1600" dirty="0" err="1"/>
              <a:t>specifically</a:t>
            </a:r>
            <a:r>
              <a:rPr lang="hu-HU" sz="1600" dirty="0"/>
              <a:t> </a:t>
            </a:r>
            <a:r>
              <a:rPr lang="hu-HU" sz="1600" dirty="0" err="1"/>
              <a:t>whether</a:t>
            </a:r>
            <a:r>
              <a:rPr lang="hu-HU" sz="1600" dirty="0"/>
              <a:t> to </a:t>
            </a:r>
            <a:r>
              <a:rPr lang="hu-HU" sz="1600" dirty="0" err="1"/>
              <a:t>define</a:t>
            </a:r>
            <a:r>
              <a:rPr lang="hu-HU" sz="1600" dirty="0"/>
              <a:t> a YANG </a:t>
            </a:r>
            <a:r>
              <a:rPr lang="hu-HU" sz="1600" dirty="0" err="1"/>
              <a:t>extension</a:t>
            </a:r>
            <a:r>
              <a:rPr lang="hu-HU" sz="1600" dirty="0"/>
              <a:t> </a:t>
            </a:r>
            <a:r>
              <a:rPr lang="hu-HU" sz="1600" dirty="0" err="1"/>
              <a:t>on</a:t>
            </a:r>
            <a:r>
              <a:rPr lang="hu-HU" sz="1600" dirty="0"/>
              <a:t> </a:t>
            </a:r>
            <a:r>
              <a:rPr lang="en-US" sz="1600" dirty="0"/>
              <a:t>node specific delay requirement in the configuration.  Waiting for IETF response back.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altLang="de-DE" sz="1600" dirty="0" err="1"/>
              <a:t>Further</a:t>
            </a:r>
            <a:r>
              <a:rPr lang="hu-HU" altLang="de-DE" sz="1600" dirty="0"/>
              <a:t> </a:t>
            </a:r>
            <a:r>
              <a:rPr lang="hu-HU" altLang="de-DE" sz="1600" dirty="0" err="1"/>
              <a:t>normative</a:t>
            </a:r>
            <a:r>
              <a:rPr lang="hu-HU" altLang="de-DE" sz="1600" dirty="0"/>
              <a:t> </a:t>
            </a:r>
            <a:r>
              <a:rPr lang="hu-HU" altLang="de-DE" sz="1600" dirty="0" err="1"/>
              <a:t>work</a:t>
            </a:r>
            <a:r>
              <a:rPr lang="hu-HU" altLang="de-DE" sz="1600" dirty="0"/>
              <a:t> </a:t>
            </a:r>
            <a:r>
              <a:rPr lang="hu-HU" altLang="de-DE" sz="1600" dirty="0" err="1"/>
              <a:t>on</a:t>
            </a:r>
            <a:r>
              <a:rPr lang="hu-HU" altLang="de-DE" sz="1600" dirty="0"/>
              <a:t> </a:t>
            </a:r>
            <a:r>
              <a:rPr lang="hu-HU" altLang="de-DE" sz="1600" dirty="0" err="1"/>
              <a:t>the</a:t>
            </a:r>
            <a:r>
              <a:rPr lang="hu-HU" altLang="de-DE" sz="1600" dirty="0"/>
              <a:t> </a:t>
            </a:r>
            <a:r>
              <a:rPr lang="hu-HU" altLang="de-DE" sz="1600" dirty="0" err="1"/>
              <a:t>parameter</a:t>
            </a:r>
            <a:r>
              <a:rPr lang="hu-HU" altLang="de-DE" sz="1600" dirty="0"/>
              <a:t> </a:t>
            </a:r>
            <a:r>
              <a:rPr lang="hu-HU" altLang="de-DE" sz="1600" dirty="0" err="1"/>
              <a:t>handling</a:t>
            </a:r>
            <a:r>
              <a:rPr lang="hu-HU" altLang="de-DE" sz="1600" dirty="0"/>
              <a:t>.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SA2#149-E </a:t>
            </a:r>
            <a:r>
              <a:rPr lang="hu-HU" altLang="zh-CN" sz="1600" dirty="0" err="1"/>
              <a:t>Feb</a:t>
            </a:r>
            <a:r>
              <a:rPr lang="hu-HU" altLang="zh-CN" sz="1600" dirty="0"/>
              <a:t> </a:t>
            </a:r>
            <a:r>
              <a:rPr lang="en-US" altLang="zh-CN" sz="16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SA2#151-E</a:t>
            </a:r>
            <a:r>
              <a:rPr lang="hu-HU" altLang="zh-CN" sz="1600" dirty="0"/>
              <a:t> May</a:t>
            </a:r>
            <a:r>
              <a:rPr lang="en-US" altLang="zh-CN" sz="16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SA2#152-E (0.25 TU): Overall evaluation and conclusion, normative WID, </a:t>
            </a:r>
            <a:endParaRPr lang="hu-HU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SA2#154AH (0.5 TU): Normative work &amp; completion of study open issues</a:t>
            </a:r>
            <a:r>
              <a:rPr lang="hu-HU" altLang="zh-CN" sz="1600" dirty="0"/>
              <a:t>, </a:t>
            </a:r>
            <a:r>
              <a:rPr lang="en-US" altLang="zh-CN" sz="1600" dirty="0"/>
              <a:t>TR  to be sent for approval </a:t>
            </a:r>
            <a:r>
              <a:rPr lang="hu-HU" altLang="zh-CN" sz="1600" dirty="0"/>
              <a:t>to</a:t>
            </a:r>
            <a:r>
              <a:rPr lang="en-US" altLang="zh-CN" sz="1600" dirty="0"/>
              <a:t> SA#99.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284495"/>
              </p:ext>
            </p:extLst>
          </p:nvPr>
        </p:nvGraphicFramePr>
        <p:xfrm>
          <a:off x="184800" y="5372782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800" y="5372782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03639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925300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</a:t>
            </a:r>
            <a:r>
              <a:rPr lang="hu-HU" altLang="de-DE" sz="1200" dirty="0"/>
              <a:t>1</a:t>
            </a:r>
            <a:r>
              <a:rPr lang="de-DE" altLang="de-DE" sz="1200" dirty="0"/>
              <a:t>.</a:t>
            </a:r>
            <a:r>
              <a:rPr lang="hu-HU" altLang="de-DE" sz="1200" dirty="0"/>
              <a:t>1</a:t>
            </a:r>
            <a:r>
              <a:rPr lang="de-DE" altLang="de-DE" sz="1200" dirty="0"/>
              <a:t>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1 TUs are used and </a:t>
            </a:r>
            <a:r>
              <a:rPr lang="hu-HU" altLang="de-DE" sz="1200" dirty="0"/>
              <a:t>1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issues, solutions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Conclusions are </a:t>
            </a:r>
            <a:r>
              <a:rPr lang="en-US" altLang="de-DE" sz="1200" dirty="0" err="1"/>
              <a:t>documeted</a:t>
            </a:r>
            <a:r>
              <a:rPr lang="en-US" altLang="de-DE" sz="1200" dirty="0"/>
              <a:t>, some open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An LS is sent to IETF in </a:t>
            </a:r>
            <a:r>
              <a:rPr lang="hu-HU" altLang="de-DE" sz="1200" dirty="0"/>
              <a:t>S2-2205883</a:t>
            </a:r>
            <a:r>
              <a:rPr lang="en-US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WID for normative work approved in S2-2207865.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8917494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7247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N6 </a:t>
            </a:r>
            <a:r>
              <a:rPr lang="de-DE" sz="1200" dirty="0" err="1"/>
              <a:t>uplink</a:t>
            </a:r>
            <a:r>
              <a:rPr lang="de-DE" sz="1200" dirty="0"/>
              <a:t> </a:t>
            </a:r>
            <a:r>
              <a:rPr lang="de-DE" sz="1200" dirty="0" err="1"/>
              <a:t>routing</a:t>
            </a:r>
            <a:r>
              <a:rPr lang="de-DE" sz="1200" dirty="0"/>
              <a:t> </a:t>
            </a:r>
            <a:r>
              <a:rPr lang="de-DE" sz="1200" dirty="0" err="1"/>
              <a:t>informtaion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reported</a:t>
            </a:r>
            <a:r>
              <a:rPr lang="de-DE" sz="1200" dirty="0"/>
              <a:t> to </a:t>
            </a:r>
            <a:r>
              <a:rPr lang="de-DE" sz="1200" dirty="0" err="1"/>
              <a:t>the</a:t>
            </a:r>
            <a:r>
              <a:rPr lang="de-DE" sz="1200" dirty="0"/>
              <a:t> DetNet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An LS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sent</a:t>
            </a:r>
            <a:r>
              <a:rPr lang="de-DE" sz="1200" dirty="0"/>
              <a:t> to IETF </a:t>
            </a:r>
            <a:r>
              <a:rPr lang="en-US" sz="1200" dirty="0"/>
              <a:t>with questions on reporting of information to the DetNet controller, and on how to define a node specific delay requirement in the configuration. The response can be considered in the normative work.</a:t>
            </a:r>
            <a:r>
              <a:rPr lang="de-DE" sz="1200" dirty="0"/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</a:t>
            </a:r>
            <a:r>
              <a:rPr lang="de-DE" sz="1600" b="1" dirty="0" err="1"/>
              <a:t>January</a:t>
            </a:r>
            <a:r>
              <a:rPr lang="de-DE" sz="1600" b="1" dirty="0"/>
              <a:t> Meeting (SA2#15</a:t>
            </a:r>
            <a:r>
              <a:rPr lang="hu-HU" sz="1600" b="1" dirty="0"/>
              <a:t>4AH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en-US" sz="1200"/>
              <a:t> by the </a:t>
            </a:r>
            <a:r>
              <a:rPr lang="en-US" sz="1200" dirty="0"/>
              <a:t>beginning of the meeting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46947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</a:t>
            </a:r>
            <a:r>
              <a:rPr lang="hu-HU" altLang="de-DE" sz="2800" b="1" dirty="0"/>
              <a:t>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95497428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</a:t>
            </a:r>
            <a:r>
              <a:rPr lang="hu-HU" altLang="de-DE" sz="1600" dirty="0"/>
              <a:t>6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Solution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updates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documents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TR: S2-2207431, S2-2205</a:t>
            </a:r>
            <a:r>
              <a:rPr lang="en-US" altLang="de-DE" sz="1200"/>
              <a:t>7</a:t>
            </a:r>
            <a:r>
              <a:rPr lang="hu-HU" altLang="de-DE" sz="1200"/>
              <a:t>22</a:t>
            </a:r>
            <a:r>
              <a:rPr lang="hu-HU" altLang="de-DE" sz="1200" dirty="0"/>
              <a:t>, S2-2205883, S2-2207433, S2-2207434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Conclusions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 </a:t>
            </a:r>
            <a:r>
              <a:rPr lang="hu-HU" altLang="de-DE" sz="1200" dirty="0" err="1"/>
              <a:t>as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agreed</a:t>
            </a:r>
            <a:r>
              <a:rPr lang="hu-HU" altLang="de-DE" sz="1200" dirty="0"/>
              <a:t> in S2-2207430. </a:t>
            </a:r>
            <a:endParaRPr lang="en-US" altLang="de-DE" sz="1200" dirty="0"/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.0 is </a:t>
            </a:r>
            <a:r>
              <a:rPr kumimoji="0" lang="de-DE" altLang="de-DE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available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endParaRPr kumimoji="0" lang="hu-HU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An LS is </a:t>
            </a:r>
            <a:r>
              <a:rPr lang="hu-HU" altLang="de-DE" sz="1200" dirty="0" err="1">
                <a:solidFill>
                  <a:prstClr val="black"/>
                </a:solidFill>
                <a:latin typeface="Calibri"/>
              </a:rPr>
              <a:t>sent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 to IETF in S2-2207432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</a:t>
            </a:r>
            <a:r>
              <a:rPr lang="de-DE" sz="1600" dirty="0" err="1"/>
              <a:t>steps</a:t>
            </a:r>
            <a:r>
              <a:rPr lang="de-DE" sz="1600" dirty="0"/>
              <a:t>: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696594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#151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0.75 TUs are used and </a:t>
            </a:r>
            <a:r>
              <a:rPr lang="hu-HU" altLang="de-DE" sz="1200" dirty="0"/>
              <a:t>1.</a:t>
            </a:r>
            <a:r>
              <a:rPr lang="en-US" altLang="de-DE" sz="1200" dirty="0"/>
              <a:t>2</a:t>
            </a:r>
            <a:r>
              <a:rPr lang="hu-HU" altLang="de-DE" sz="1200" dirty="0"/>
              <a:t>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Solutions are documented, some FFS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572495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Derivation </a:t>
            </a:r>
            <a:r>
              <a:rPr lang="de-DE" sz="1200" dirty="0" err="1"/>
              <a:t>of</a:t>
            </a:r>
            <a:r>
              <a:rPr lang="de-DE" sz="1200" dirty="0"/>
              <a:t> 5GS </a:t>
            </a:r>
            <a:r>
              <a:rPr lang="de-DE" sz="1200" dirty="0" err="1"/>
              <a:t>traffic</a:t>
            </a:r>
            <a:r>
              <a:rPr lang="de-DE" sz="1200" dirty="0"/>
              <a:t>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e2e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provided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CPF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What</a:t>
            </a:r>
            <a:r>
              <a:rPr lang="de-DE" sz="1200" dirty="0"/>
              <a:t> </a:t>
            </a:r>
            <a:r>
              <a:rPr lang="de-DE" sz="1200" dirty="0" err="1"/>
              <a:t>information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exposed</a:t>
            </a:r>
            <a:r>
              <a:rPr lang="de-DE" sz="1200" dirty="0"/>
              <a:t> to CPF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August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As per work plan, there should be no new solution for </a:t>
            </a:r>
            <a:r>
              <a:rPr lang="en-US" sz="1200"/>
              <a:t>August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/>
              <a:t>Resolve </a:t>
            </a:r>
            <a:r>
              <a:rPr lang="en-US" sz="1200" dirty="0"/>
              <a:t>FFS items for the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Evaluate and conclude on the key points of the solution to progress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WID proposal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498138"/>
              </p:ext>
            </p:extLst>
          </p:nvPr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hu-HU" altLang="de-DE" sz="2800" b="1" dirty="0"/>
              <a:t>DetNet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CRs</a:t>
            </a:r>
            <a:r>
              <a:rPr lang="hu-HU" altLang="de-DE" sz="2000" dirty="0"/>
              <a:t> to </a:t>
            </a:r>
            <a:r>
              <a:rPr lang="hu-HU" altLang="de-DE" sz="2000" dirty="0" err="1"/>
              <a:t>revise</a:t>
            </a:r>
            <a:r>
              <a:rPr lang="hu-HU" altLang="de-DE" sz="2000" dirty="0"/>
              <a:t> DetNet </a:t>
            </a:r>
            <a:r>
              <a:rPr lang="hu-HU" altLang="de-DE" sz="2000" dirty="0" err="1"/>
              <a:t>specification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approved</a:t>
            </a:r>
            <a:r>
              <a:rPr lang="hu-HU" altLang="de-DE" sz="2000" dirty="0"/>
              <a:t> in S2-2305488, S2-2305489, S2-2305490, S2-2305491.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4901762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927279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574833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are documented for the 2 Key Issues as follows: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8 solutions have been approved to be included in the TR: S2-2204762, S2-2204763, S2-2204764, S2-2204765, S2-2204766, S2-2204767, S2-2204768, S2-2204769.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One solution was merged, one solution was withdrawn.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v0.2.0 is available.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from SA2#149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78813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95911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Use </a:t>
            </a:r>
            <a:r>
              <a:rPr lang="de-DE" sz="1200" dirty="0" err="1"/>
              <a:t>of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contentious issues (see above)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95561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633249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90213" y="94905"/>
            <a:ext cx="7439057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DetNet and 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84800" y="978227"/>
            <a:ext cx="8959200" cy="52854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r>
              <a:rPr lang="hu-HU" sz="16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altLang="de-DE" sz="1600" dirty="0" err="1"/>
              <a:t>Potential</a:t>
            </a:r>
            <a:r>
              <a:rPr lang="hu-HU" altLang="de-DE" sz="1600" dirty="0"/>
              <a:t> </a:t>
            </a:r>
            <a:r>
              <a:rPr lang="hu-HU" altLang="de-DE" sz="1600" dirty="0" err="1"/>
              <a:t>specification</a:t>
            </a:r>
            <a:r>
              <a:rPr lang="hu-HU" altLang="de-DE" sz="1600" dirty="0"/>
              <a:t> </a:t>
            </a:r>
            <a:r>
              <a:rPr lang="hu-HU" altLang="de-DE" sz="1600" dirty="0" err="1"/>
              <a:t>alignment</a:t>
            </a:r>
            <a:r>
              <a:rPr lang="hu-HU" altLang="de-DE" sz="1600" dirty="0"/>
              <a:t> </a:t>
            </a:r>
            <a:r>
              <a:rPr lang="hu-HU" altLang="de-DE" sz="1600" dirty="0" err="1"/>
              <a:t>can</a:t>
            </a:r>
            <a:r>
              <a:rPr lang="hu-HU" altLang="de-DE" sz="1600" dirty="0"/>
              <a:t> be </a:t>
            </a:r>
            <a:r>
              <a:rPr lang="hu-HU" altLang="de-DE" sz="1600" dirty="0" err="1"/>
              <a:t>considered</a:t>
            </a:r>
            <a:r>
              <a:rPr lang="hu-HU" altLang="de-DE" sz="1600" dirty="0"/>
              <a:t> </a:t>
            </a:r>
            <a:r>
              <a:rPr lang="hu-HU" altLang="de-DE" sz="1600" dirty="0" err="1"/>
              <a:t>at</a:t>
            </a:r>
            <a:r>
              <a:rPr lang="hu-HU" altLang="de-DE" sz="1600" dirty="0"/>
              <a:t> SA2</a:t>
            </a:r>
            <a:r>
              <a:rPr lang="en-US" altLang="de-DE" sz="1600" dirty="0"/>
              <a:t>#</a:t>
            </a:r>
            <a:r>
              <a:rPr lang="hu-HU" altLang="de-DE" sz="1600" dirty="0"/>
              <a:t>156</a:t>
            </a:r>
            <a:r>
              <a:rPr lang="en-US" altLang="de-DE" sz="1600" dirty="0"/>
              <a:t>E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SA2#149-E </a:t>
            </a:r>
            <a:r>
              <a:rPr lang="hu-HU" altLang="zh-CN" sz="1600" dirty="0" err="1"/>
              <a:t>Feb</a:t>
            </a:r>
            <a:r>
              <a:rPr lang="hu-HU" altLang="zh-CN" sz="1600" dirty="0"/>
              <a:t> </a:t>
            </a:r>
            <a:r>
              <a:rPr lang="en-US" altLang="zh-CN" sz="16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SA2#151-E</a:t>
            </a:r>
            <a:r>
              <a:rPr lang="hu-HU" altLang="zh-CN" sz="1600" dirty="0"/>
              <a:t> May</a:t>
            </a:r>
            <a:r>
              <a:rPr lang="en-US" altLang="zh-CN" sz="16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SA2#152-E (0.25 TU): Overall evaluation and conclusion, normative WID, </a:t>
            </a:r>
            <a:endParaRPr lang="hu-HU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SA2#154AH (0.5 TU): Normative work &amp; completion of study open issues</a:t>
            </a:r>
            <a:r>
              <a:rPr lang="hu-HU" altLang="zh-CN" sz="1600" dirty="0"/>
              <a:t>, </a:t>
            </a:r>
            <a:r>
              <a:rPr lang="en-US" altLang="zh-CN" sz="1600" dirty="0"/>
              <a:t>TR  to be sent for approval </a:t>
            </a:r>
            <a:r>
              <a:rPr lang="hu-HU" altLang="zh-CN" sz="1600" dirty="0"/>
              <a:t>to</a:t>
            </a:r>
            <a:r>
              <a:rPr lang="en-US" altLang="zh-CN" sz="1600" dirty="0"/>
              <a:t> SA#99.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SA2#156 (0.25 TU): Normative work (alignment, if needed).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3200" y="5260975"/>
          <a:ext cx="87566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711779" imgH="552316" progId="Excel.Sheet.12">
                  <p:embed/>
                </p:oleObj>
              </mc:Choice>
              <mc:Fallback>
                <p:oleObj name="Worksheet" r:id="rId4" imgW="9711779" imgH="552316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" y="5260975"/>
                        <a:ext cx="87566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27631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 err="1"/>
              <a:t>FS_DetNet</a:t>
            </a:r>
            <a:r>
              <a:rPr lang="en-US" altLang="de-DE" b="1" dirty="0"/>
              <a:t> and DetNet</a:t>
            </a:r>
            <a:br>
              <a:rPr lang="en-US" altLang="de-DE" b="1" dirty="0"/>
            </a:br>
            <a:r>
              <a:rPr lang="en-US" altLang="de-DE" b="1" dirty="0"/>
              <a:t>Status at SA#</a:t>
            </a:r>
            <a:r>
              <a:rPr lang="hu-HU" altLang="de-DE" b="1" dirty="0"/>
              <a:t>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771191"/>
            <a:ext cx="8869357" cy="34989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SA#9</a:t>
            </a:r>
            <a:r>
              <a:rPr lang="hu-HU" altLang="de-DE" sz="1600" kern="0" dirty="0"/>
              <a:t>9 </a:t>
            </a:r>
            <a:r>
              <a:rPr lang="hu-HU" altLang="de-DE" sz="1600" kern="0" dirty="0" err="1"/>
              <a:t>on</a:t>
            </a:r>
            <a:r>
              <a:rPr lang="hu-HU" altLang="de-DE" sz="1600" kern="0" dirty="0"/>
              <a:t> DetNet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 err="1"/>
              <a:t>Smaller</a:t>
            </a:r>
            <a:r>
              <a:rPr lang="hu-HU" altLang="de-DE" sz="1400" dirty="0"/>
              <a:t> </a:t>
            </a:r>
            <a:r>
              <a:rPr lang="hu-HU" altLang="de-DE" sz="1400" dirty="0" err="1"/>
              <a:t>updates</a:t>
            </a:r>
            <a:r>
              <a:rPr lang="hu-HU" altLang="de-DE" sz="1400" dirty="0"/>
              <a:t> in </a:t>
            </a:r>
            <a:r>
              <a:rPr lang="hu-HU" altLang="de-DE" sz="1400" dirty="0" err="1"/>
              <a:t>the</a:t>
            </a:r>
            <a:r>
              <a:rPr lang="hu-HU" altLang="de-DE" sz="1400" dirty="0"/>
              <a:t> DetNet </a:t>
            </a:r>
            <a:r>
              <a:rPr lang="hu-HU" altLang="de-DE" sz="1400" dirty="0" err="1"/>
              <a:t>specification</a:t>
            </a:r>
            <a:r>
              <a:rPr lang="hu-HU" altLang="de-DE" sz="1400" dirty="0"/>
              <a:t> in 23.501 and in 23.503</a:t>
            </a:r>
            <a:endParaRPr lang="de-DE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400" kern="0" dirty="0">
                <a:cs typeface="+mn-cs"/>
              </a:rPr>
              <a:t>RAN impacts and dependencies:</a:t>
            </a:r>
            <a:endParaRPr lang="de-DE" sz="1400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</a:t>
            </a:r>
            <a:r>
              <a:rPr lang="de-DE" sz="1600" kern="0" dirty="0" err="1"/>
              <a:t>steps</a:t>
            </a:r>
            <a:r>
              <a:rPr 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Rel-18 work considered complete.</a:t>
            </a:r>
            <a:endParaRPr lang="hu-HU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9204037"/>
              </p:ext>
            </p:extLst>
          </p:nvPr>
        </p:nvGraphicFramePr>
        <p:xfrm>
          <a:off x="218574" y="1335829"/>
          <a:ext cx="8810067" cy="137980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785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71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394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6691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/>
              <a:t>DetNet and DetNet </a:t>
            </a:r>
            <a:br>
              <a:rPr lang="hu-HU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5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70367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hu-HU" altLang="de-DE" sz="2800" b="1" dirty="0"/>
              <a:t>DetNet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CRs</a:t>
            </a:r>
            <a:r>
              <a:rPr lang="hu-HU" altLang="de-DE" sz="2000" dirty="0"/>
              <a:t> to </a:t>
            </a:r>
            <a:r>
              <a:rPr lang="hu-HU" altLang="de-DE" sz="2000" dirty="0" err="1"/>
              <a:t>include</a:t>
            </a:r>
            <a:r>
              <a:rPr lang="hu-HU" altLang="de-DE" sz="2000" dirty="0"/>
              <a:t> DetNet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specifications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revised</a:t>
            </a:r>
            <a:r>
              <a:rPr lang="hu-HU" altLang="de-DE" sz="2000" dirty="0"/>
              <a:t> and </a:t>
            </a:r>
            <a:r>
              <a:rPr lang="hu-HU" altLang="de-DE" sz="2000" dirty="0" err="1"/>
              <a:t>approved</a:t>
            </a:r>
            <a:r>
              <a:rPr lang="hu-HU" altLang="de-DE" sz="2000" dirty="0"/>
              <a:t> in S2-2303886, S2-2303234, S2-2303235.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Incoming</a:t>
            </a:r>
            <a:r>
              <a:rPr lang="hu-HU" altLang="de-DE" sz="2000" dirty="0"/>
              <a:t> LS </a:t>
            </a:r>
            <a:r>
              <a:rPr lang="hu-HU" altLang="de-DE" sz="2000" dirty="0" err="1"/>
              <a:t>from</a:t>
            </a:r>
            <a:r>
              <a:rPr lang="hu-HU" altLang="de-DE" sz="2000" dirty="0"/>
              <a:t> IETF in S2-2302205 has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considered</a:t>
            </a:r>
            <a:r>
              <a:rPr lang="hu-HU" altLang="de-DE" sz="2000" dirty="0"/>
              <a:t>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work</a:t>
            </a:r>
            <a:r>
              <a:rPr lang="hu-HU" altLang="de-DE" sz="20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/>
              <a:t>Open </a:t>
            </a:r>
            <a:r>
              <a:rPr lang="hu-HU" altLang="de-DE" sz="2000" dirty="0" err="1"/>
              <a:t>questions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addressed</a:t>
            </a:r>
            <a:r>
              <a:rPr lang="hu-HU" altLang="de-DE" sz="2000" dirty="0"/>
              <a:t>. </a:t>
            </a:r>
            <a:endParaRPr lang="en-US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162936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68901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90213" y="94905"/>
            <a:ext cx="7439057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DetNet and 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84800" y="978227"/>
            <a:ext cx="8959200" cy="52854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r>
              <a:rPr lang="hu-HU" sz="16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altLang="de-DE" sz="1600" dirty="0" err="1"/>
              <a:t>Potential</a:t>
            </a:r>
            <a:r>
              <a:rPr lang="hu-HU" altLang="de-DE" sz="1600" dirty="0"/>
              <a:t> </a:t>
            </a:r>
            <a:r>
              <a:rPr lang="hu-HU" altLang="de-DE" sz="1600" dirty="0" err="1"/>
              <a:t>specification</a:t>
            </a:r>
            <a:r>
              <a:rPr lang="hu-HU" altLang="de-DE" sz="1600" dirty="0"/>
              <a:t> </a:t>
            </a:r>
            <a:r>
              <a:rPr lang="hu-HU" altLang="de-DE" sz="1600" dirty="0" err="1"/>
              <a:t>alignment</a:t>
            </a:r>
            <a:r>
              <a:rPr lang="hu-HU" altLang="de-DE" sz="1600" dirty="0"/>
              <a:t> </a:t>
            </a:r>
            <a:r>
              <a:rPr lang="hu-HU" altLang="de-DE" sz="1600" dirty="0" err="1"/>
              <a:t>can</a:t>
            </a:r>
            <a:r>
              <a:rPr lang="hu-HU" altLang="de-DE" sz="1600" dirty="0"/>
              <a:t> be </a:t>
            </a:r>
            <a:r>
              <a:rPr lang="hu-HU" altLang="de-DE" sz="1600" dirty="0" err="1"/>
              <a:t>considered</a:t>
            </a:r>
            <a:r>
              <a:rPr lang="hu-HU" altLang="de-DE" sz="1600" dirty="0"/>
              <a:t> </a:t>
            </a:r>
            <a:r>
              <a:rPr lang="hu-HU" altLang="de-DE" sz="1600" dirty="0" err="1"/>
              <a:t>at</a:t>
            </a:r>
            <a:r>
              <a:rPr lang="hu-HU" altLang="de-DE" sz="1600" dirty="0"/>
              <a:t> SA2</a:t>
            </a:r>
            <a:r>
              <a:rPr lang="en-US" altLang="de-DE" sz="1600" dirty="0"/>
              <a:t>#</a:t>
            </a:r>
            <a:r>
              <a:rPr lang="hu-HU" altLang="de-DE" sz="1600" dirty="0"/>
              <a:t>156</a:t>
            </a:r>
            <a:r>
              <a:rPr lang="en-US" altLang="de-DE" sz="1600" dirty="0"/>
              <a:t>E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SA2#149-E </a:t>
            </a:r>
            <a:r>
              <a:rPr lang="hu-HU" altLang="zh-CN" sz="1600" dirty="0" err="1"/>
              <a:t>Feb</a:t>
            </a:r>
            <a:r>
              <a:rPr lang="hu-HU" altLang="zh-CN" sz="1600" dirty="0"/>
              <a:t> </a:t>
            </a:r>
            <a:r>
              <a:rPr lang="en-US" altLang="zh-CN" sz="16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SA2#151-E</a:t>
            </a:r>
            <a:r>
              <a:rPr lang="hu-HU" altLang="zh-CN" sz="1600" dirty="0"/>
              <a:t> May</a:t>
            </a:r>
            <a:r>
              <a:rPr lang="en-US" altLang="zh-CN" sz="16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SA2#152-E (0.25 TU): Overall evaluation and conclusion, normative WID, </a:t>
            </a:r>
            <a:endParaRPr lang="hu-HU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SA2#154AH (0.5 TU): Normative work &amp; completion of study open issues</a:t>
            </a:r>
            <a:r>
              <a:rPr lang="hu-HU" altLang="zh-CN" sz="1600" dirty="0"/>
              <a:t>, </a:t>
            </a:r>
            <a:r>
              <a:rPr lang="en-US" altLang="zh-CN" sz="1600" dirty="0"/>
              <a:t>TR  to be sent for approval </a:t>
            </a:r>
            <a:r>
              <a:rPr lang="hu-HU" altLang="zh-CN" sz="1600" dirty="0"/>
              <a:t>to</a:t>
            </a:r>
            <a:r>
              <a:rPr lang="en-US" altLang="zh-CN" sz="1600" dirty="0"/>
              <a:t> SA#99.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SA2#156 (0.25 TU): Normative work (alignment, if needed).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067757"/>
              </p:ext>
            </p:extLst>
          </p:nvPr>
        </p:nvGraphicFramePr>
        <p:xfrm>
          <a:off x="203200" y="5260975"/>
          <a:ext cx="87566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711779" imgH="552316" progId="Excel.Sheet.12">
                  <p:embed/>
                </p:oleObj>
              </mc:Choice>
              <mc:Fallback>
                <p:oleObj name="Worksheet" r:id="rId4" imgW="9711779" imgH="552316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" y="5260975"/>
                        <a:ext cx="87566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4414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 err="1"/>
              <a:t>FS_DetNet</a:t>
            </a:r>
            <a:r>
              <a:rPr lang="en-US" altLang="de-DE" b="1" dirty="0"/>
              <a:t> and DetNet</a:t>
            </a:r>
            <a:br>
              <a:rPr lang="en-US" altLang="de-DE" b="1" dirty="0"/>
            </a:b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771191"/>
            <a:ext cx="8869357" cy="34989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Progress since SA#98e of </a:t>
            </a:r>
            <a:r>
              <a:rPr lang="de-DE" altLang="de-DE" sz="1600" kern="0" dirty="0" err="1"/>
              <a:t>FS_DetNet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Conclusions are documented, open items </a:t>
            </a:r>
            <a:r>
              <a:rPr lang="hu-HU" altLang="de-DE" sz="1400" dirty="0" err="1"/>
              <a:t>have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been</a:t>
            </a:r>
            <a:r>
              <a:rPr lang="hu-HU" altLang="de-DE" sz="1400" dirty="0"/>
              <a:t> </a:t>
            </a:r>
            <a:r>
              <a:rPr lang="hu-HU" altLang="de-DE" sz="1400" dirty="0" err="1"/>
              <a:t>closed</a:t>
            </a:r>
            <a:r>
              <a:rPr lang="hu-HU" altLang="de-DE" sz="1400" dirty="0"/>
              <a:t> in S2-2301627</a:t>
            </a:r>
            <a:r>
              <a:rPr lang="en-US" altLang="de-DE" sz="1400" dirty="0"/>
              <a:t>.</a:t>
            </a:r>
            <a:endParaRPr lang="hu-HU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</a:t>
            </a:r>
            <a:r>
              <a:rPr lang="hu-HU" altLang="de-DE" sz="1400" dirty="0"/>
              <a:t>DetNet </a:t>
            </a:r>
            <a:r>
              <a:rPr lang="de-DE" altLang="de-DE" sz="1400" dirty="0"/>
              <a:t> TR 23.700-</a:t>
            </a:r>
            <a:r>
              <a:rPr lang="hu-HU" altLang="de-DE" sz="1400" dirty="0"/>
              <a:t>46</a:t>
            </a:r>
            <a:r>
              <a:rPr lang="de-DE" altLang="de-DE" sz="1400" dirty="0"/>
              <a:t> v</a:t>
            </a:r>
            <a:r>
              <a:rPr lang="hu-HU" altLang="de-DE" sz="1400" dirty="0"/>
              <a:t>1</a:t>
            </a:r>
            <a:r>
              <a:rPr lang="de-DE" altLang="de-DE" sz="1400" dirty="0"/>
              <a:t>.</a:t>
            </a:r>
            <a:r>
              <a:rPr lang="hu-HU" altLang="de-DE" sz="1400" dirty="0"/>
              <a:t>2</a:t>
            </a:r>
            <a:r>
              <a:rPr lang="de-DE" altLang="de-DE" sz="1400" dirty="0"/>
              <a:t>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hu-HU" altLang="de-DE" sz="1400" dirty="0"/>
              <a:t>, </a:t>
            </a:r>
            <a:r>
              <a:rPr lang="hu-HU" altLang="de-DE" sz="1400" dirty="0" err="1"/>
              <a:t>considered</a:t>
            </a:r>
            <a:r>
              <a:rPr lang="hu-HU" altLang="de-DE" sz="1400" dirty="0"/>
              <a:t> 100% </a:t>
            </a:r>
            <a:r>
              <a:rPr lang="en-CA" altLang="de-DE" sz="1400" dirty="0"/>
              <a:t>complete</a:t>
            </a:r>
            <a:r>
              <a:rPr lang="hu-HU" altLang="de-DE" sz="1400" dirty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Progress of DetNet: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 err="1"/>
              <a:t>CRs</a:t>
            </a:r>
            <a:r>
              <a:rPr lang="hu-HU" altLang="de-DE" sz="1400" dirty="0"/>
              <a:t> to </a:t>
            </a:r>
            <a:r>
              <a:rPr lang="hu-HU" altLang="de-DE" sz="1400" dirty="0" err="1"/>
              <a:t>include</a:t>
            </a:r>
            <a:r>
              <a:rPr lang="hu-HU" altLang="de-DE" sz="1400" dirty="0"/>
              <a:t> DetNet in </a:t>
            </a:r>
            <a:r>
              <a:rPr lang="hu-HU" altLang="de-DE" sz="1400" dirty="0" err="1"/>
              <a:t>the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normative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specifications</a:t>
            </a:r>
            <a:r>
              <a:rPr lang="hu-HU" altLang="de-DE" sz="1400" dirty="0"/>
              <a:t> </a:t>
            </a:r>
            <a:r>
              <a:rPr lang="hu-HU" altLang="de-DE" sz="1400" dirty="0" err="1"/>
              <a:t>have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approved</a:t>
            </a:r>
            <a:r>
              <a:rPr lang="hu-HU" altLang="de-DE" sz="1400" dirty="0"/>
              <a:t> </a:t>
            </a:r>
            <a:r>
              <a:rPr lang="hu-HU" altLang="de-DE" sz="1400"/>
              <a:t>in S2-2303886, </a:t>
            </a:r>
            <a:r>
              <a:rPr lang="hu-HU" altLang="de-DE" sz="1400" dirty="0"/>
              <a:t>S2-2303234, S2-2303235.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 err="1"/>
              <a:t>Incoming</a:t>
            </a:r>
            <a:r>
              <a:rPr lang="hu-HU" altLang="de-DE" sz="1400" dirty="0"/>
              <a:t> LS </a:t>
            </a:r>
            <a:r>
              <a:rPr lang="hu-HU" altLang="de-DE" sz="1400" dirty="0" err="1"/>
              <a:t>from</a:t>
            </a:r>
            <a:r>
              <a:rPr lang="hu-HU" altLang="de-DE" sz="1400" dirty="0"/>
              <a:t> IETF in S2-2302205 has </a:t>
            </a:r>
            <a:r>
              <a:rPr lang="hu-HU" altLang="de-DE" sz="1400" dirty="0" err="1"/>
              <a:t>been</a:t>
            </a:r>
            <a:r>
              <a:rPr lang="hu-HU" altLang="de-DE" sz="1400" dirty="0"/>
              <a:t> </a:t>
            </a:r>
            <a:r>
              <a:rPr lang="hu-HU" altLang="de-DE" sz="1400" dirty="0" err="1"/>
              <a:t>considered</a:t>
            </a:r>
            <a:r>
              <a:rPr lang="hu-HU" altLang="de-DE" sz="1400" dirty="0"/>
              <a:t> in </a:t>
            </a:r>
            <a:r>
              <a:rPr lang="hu-HU" altLang="de-DE" sz="1400" dirty="0" err="1"/>
              <a:t>the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normative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work</a:t>
            </a:r>
            <a:r>
              <a:rPr lang="hu-HU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1400" dirty="0"/>
              <a:t>Open </a:t>
            </a:r>
            <a:r>
              <a:rPr lang="hu-HU" altLang="de-DE" sz="1400" dirty="0" err="1"/>
              <a:t>questions</a:t>
            </a:r>
            <a:r>
              <a:rPr lang="hu-HU" altLang="de-DE" sz="1400" dirty="0"/>
              <a:t> </a:t>
            </a:r>
            <a:r>
              <a:rPr lang="hu-HU" altLang="de-DE" sz="1400" dirty="0" err="1"/>
              <a:t>have</a:t>
            </a:r>
            <a:r>
              <a:rPr lang="hu-HU" altLang="de-DE" sz="1400" dirty="0"/>
              <a:t> </a:t>
            </a:r>
            <a:r>
              <a:rPr lang="hu-HU" altLang="de-DE" sz="1400" dirty="0" err="1"/>
              <a:t>been</a:t>
            </a:r>
            <a:r>
              <a:rPr lang="hu-HU" altLang="de-DE" sz="1400" dirty="0"/>
              <a:t> </a:t>
            </a:r>
            <a:r>
              <a:rPr lang="hu-HU" altLang="de-DE" sz="1400" dirty="0" err="1"/>
              <a:t>addressed</a:t>
            </a:r>
            <a:r>
              <a:rPr lang="hu-HU" altLang="de-DE" sz="1400" dirty="0"/>
              <a:t>. 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400" kern="0" dirty="0">
                <a:cs typeface="+mn-cs"/>
              </a:rPr>
              <a:t>RAN impacts and dependencies:</a:t>
            </a:r>
            <a:endParaRPr lang="de-DE" sz="1400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</a:t>
            </a:r>
            <a:r>
              <a:rPr lang="de-DE" sz="1600" kern="0" dirty="0" err="1"/>
              <a:t>steps</a:t>
            </a:r>
            <a:r>
              <a:rPr 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Address specification alignment if needed at SA2#156E.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Rel-18 work considered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8441953"/>
              </p:ext>
            </p:extLst>
          </p:nvPr>
        </p:nvGraphicFramePr>
        <p:xfrm>
          <a:off x="218574" y="1335829"/>
          <a:ext cx="8810067" cy="137980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785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71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394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/>
              <a:t>DetNet and DetNet </a:t>
            </a:r>
            <a:br>
              <a:rPr lang="hu-HU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4AHE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485283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80f3ded-1114-4fac-a0d4-8f1049ddc85b"/>
    <ds:schemaRef ds:uri="043863bd-7b34-4180-9e9d-7272754de14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23096</TotalTime>
  <Words>2281</Words>
  <Application>Microsoft Office PowerPoint</Application>
  <PresentationFormat>On-screen Show (4:3)</PresentationFormat>
  <Paragraphs>355</Paragraphs>
  <Slides>24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 </vt:lpstr>
      <vt:lpstr>Calibri</vt:lpstr>
      <vt:lpstr>Times New Roman</vt:lpstr>
      <vt:lpstr>Office Theme</vt:lpstr>
      <vt:lpstr>Worksheet</vt:lpstr>
      <vt:lpstr>DetNet Status Report from SA2#156</vt:lpstr>
      <vt:lpstr>DetNet status after SA2#156</vt:lpstr>
      <vt:lpstr>FS_ DetNet and DetNet status after SA2#156</vt:lpstr>
      <vt:lpstr>FS_DetNet and DetNet Status at SA#100</vt:lpstr>
      <vt:lpstr>   FS_DetNet and DetNet  Status Report from SA2#155</vt:lpstr>
      <vt:lpstr>DetNet status after SA2#155</vt:lpstr>
      <vt:lpstr>FS_ DetNet and DetNet status after SA2#155</vt:lpstr>
      <vt:lpstr>FS_DetNet and DetNet Status at SA#99</vt:lpstr>
      <vt:lpstr>   FS_DetNet and DetNet  Status Report from SA2#154AHE</vt:lpstr>
      <vt:lpstr>FS_ DetNet status after SA2#154AHE</vt:lpstr>
      <vt:lpstr>DetNet status after SA2#154AHE</vt:lpstr>
      <vt:lpstr>FS_ DetNet and DetNet status after SA2#154AHE</vt:lpstr>
      <vt:lpstr>   FS_DetNet Status Report from SA2#152</vt:lpstr>
      <vt:lpstr>FS_ DetNet status after SA2#152E (1/2)</vt:lpstr>
      <vt:lpstr>FS_ DetNet status after SA2#152E (2/2)</vt:lpstr>
      <vt:lpstr>FS_ DetNet Status at SA#97</vt:lpstr>
      <vt:lpstr>   FS_DetNet Status Report from SA2#151</vt:lpstr>
      <vt:lpstr>FS_ DetNet status after SA2#151E (1/2)</vt:lpstr>
      <vt:lpstr>FS_ DetNet status after SA2#151E (2/2)</vt:lpstr>
      <vt:lpstr>FS_ DetNet Status at SA#96</vt:lpstr>
      <vt:lpstr>   FS_DetNet Status Report from SA2#149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1326</cp:revision>
  <dcterms:created xsi:type="dcterms:W3CDTF">2008-08-30T09:32:10Z</dcterms:created>
  <dcterms:modified xsi:type="dcterms:W3CDTF">2023-04-24T09:59:11Z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